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8" r:id="rId6"/>
    <p:sldId id="267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3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A5243-2377-4F3D-A2B8-7FC37BC5588A}" type="datetimeFigureOut">
              <a:rPr lang="zh-CN" altLang="en-US" smtClean="0"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722B0-4AD8-480F-9C92-34400CB58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608" y="1340768"/>
            <a:ext cx="7632848" cy="1974081"/>
          </a:xfrm>
        </p:spPr>
        <p:txBody>
          <a:bodyPr/>
          <a:lstStyle/>
          <a:p>
            <a:pPr algn="ctr"/>
            <a:r>
              <a:rPr lang="zh-CN" altLang="zh-CN" b="1" dirty="0"/>
              <a:t>坚定信念，服务大局，甘于</a:t>
            </a:r>
            <a:r>
              <a:rPr lang="zh-CN" altLang="zh-CN" b="1" dirty="0" smtClean="0"/>
              <a:t>奉献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r>
              <a:rPr lang="zh-CN" altLang="en-US" b="1" dirty="0" smtClean="0"/>
              <a:t>不断提高党性政治修养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4581128"/>
            <a:ext cx="7117180" cy="861420"/>
          </a:xfrm>
        </p:spPr>
        <p:txBody>
          <a:bodyPr/>
          <a:lstStyle/>
          <a:p>
            <a:pPr algn="ctr"/>
            <a:r>
              <a:rPr lang="zh-CN" altLang="en-US" b="1" dirty="0"/>
              <a:t>社区</a:t>
            </a:r>
            <a:r>
              <a:rPr lang="zh-CN" altLang="en-US" b="1" dirty="0" smtClean="0"/>
              <a:t>学院理论中心组</a:t>
            </a:r>
            <a:r>
              <a:rPr lang="zh-CN" altLang="en-US" b="1" dirty="0" smtClean="0"/>
              <a:t>学习</a:t>
            </a:r>
            <a:r>
              <a:rPr lang="en-US" altLang="zh-CN" b="1" dirty="0" smtClean="0"/>
              <a:t>(3)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2014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11</a:t>
            </a:r>
            <a:r>
              <a:rPr lang="zh-CN" altLang="en-US" b="1" dirty="0" smtClean="0"/>
              <a:t>月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3741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640960" cy="1339551"/>
          </a:xfrm>
        </p:spPr>
        <p:txBody>
          <a:bodyPr/>
          <a:lstStyle/>
          <a:p>
            <a:r>
              <a:rPr lang="zh-CN" altLang="zh-CN" b="1" dirty="0"/>
              <a:t>四、</a:t>
            </a:r>
            <a:r>
              <a:rPr lang="zh-CN" altLang="zh-CN" b="1" dirty="0" smtClean="0"/>
              <a:t>提倡奉献</a:t>
            </a:r>
            <a:r>
              <a:rPr lang="zh-CN" altLang="zh-CN" b="1" dirty="0"/>
              <a:t>，坚守共产党人的崇高精神境界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3212976"/>
            <a:ext cx="7125112" cy="4051437"/>
          </a:xfrm>
        </p:spPr>
        <p:txBody>
          <a:bodyPr/>
          <a:lstStyle/>
          <a:p>
            <a:r>
              <a:rPr lang="zh-CN" altLang="zh-CN" sz="2800" b="1" dirty="0" smtClean="0"/>
              <a:t>一</a:t>
            </a:r>
            <a:r>
              <a:rPr lang="zh-CN" altLang="zh-CN" sz="2800" b="1" dirty="0"/>
              <a:t>是要正确看待和处理好苦与乐的</a:t>
            </a:r>
            <a:r>
              <a:rPr lang="zh-CN" altLang="zh-CN" sz="2800" b="1" dirty="0" smtClean="0"/>
              <a:t>关系</a:t>
            </a:r>
            <a:endParaRPr lang="en-US" altLang="zh-CN" sz="2800" dirty="0" smtClean="0"/>
          </a:p>
          <a:p>
            <a:r>
              <a:rPr lang="zh-CN" altLang="zh-CN" sz="2800" b="1" dirty="0"/>
              <a:t>二是要正确看待和处理好得与失的</a:t>
            </a:r>
            <a:r>
              <a:rPr lang="zh-CN" altLang="zh-CN" sz="2800" b="1" dirty="0" smtClean="0"/>
              <a:t>关系</a:t>
            </a:r>
            <a:endParaRPr lang="en-US" altLang="zh-CN" sz="2800" b="1" dirty="0" smtClean="0"/>
          </a:p>
          <a:p>
            <a:r>
              <a:rPr lang="zh-CN" altLang="zh-CN" sz="2800" b="1" dirty="0"/>
              <a:t>三是要正确看待和处理好名与利的</a:t>
            </a:r>
            <a:r>
              <a:rPr lang="zh-CN" altLang="zh-CN" sz="2800" b="1" dirty="0" smtClean="0"/>
              <a:t>关系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458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712968" cy="924475"/>
          </a:xfrm>
        </p:spPr>
        <p:txBody>
          <a:bodyPr/>
          <a:lstStyle/>
          <a:p>
            <a:pPr algn="ctr"/>
            <a:r>
              <a:rPr lang="zh-CN" altLang="zh-CN" b="1" dirty="0"/>
              <a:t>五、坚持重品行守规矩，牢牢守住廉洁自律的底线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780928"/>
            <a:ext cx="7704856" cy="4699509"/>
          </a:xfrm>
        </p:spPr>
        <p:txBody>
          <a:bodyPr/>
          <a:lstStyle/>
          <a:p>
            <a:r>
              <a:rPr lang="zh-CN" altLang="zh-CN" b="1" dirty="0"/>
              <a:t>　</a:t>
            </a:r>
            <a:r>
              <a:rPr lang="en-US" altLang="zh-CN" b="1" dirty="0" smtClean="0"/>
              <a:t>  </a:t>
            </a:r>
            <a:r>
              <a:rPr lang="zh-CN" altLang="zh-CN" sz="2800" b="1" dirty="0" smtClean="0"/>
              <a:t>一</a:t>
            </a:r>
            <a:r>
              <a:rPr lang="zh-CN" altLang="zh-CN" sz="2800" b="1" dirty="0"/>
              <a:t>要慎</a:t>
            </a:r>
            <a:r>
              <a:rPr lang="zh-CN" altLang="zh-CN" sz="2800" b="1" dirty="0" smtClean="0"/>
              <a:t>独</a:t>
            </a:r>
            <a:endParaRPr lang="en-US" altLang="zh-CN" sz="2800" b="1" dirty="0" smtClean="0"/>
          </a:p>
          <a:p>
            <a:r>
              <a:rPr lang="zh-CN" altLang="zh-CN" sz="2800" b="1" dirty="0"/>
              <a:t>　二要慎</a:t>
            </a:r>
            <a:r>
              <a:rPr lang="zh-CN" altLang="zh-CN" sz="2800" b="1" dirty="0" smtClean="0"/>
              <a:t>初</a:t>
            </a:r>
            <a:endParaRPr lang="en-US" altLang="zh-CN" sz="2800" b="1" dirty="0" smtClean="0"/>
          </a:p>
          <a:p>
            <a:r>
              <a:rPr lang="zh-CN" altLang="zh-CN" sz="2800" b="1" dirty="0"/>
              <a:t>　三要慎</a:t>
            </a:r>
            <a:r>
              <a:rPr lang="zh-CN" altLang="zh-CN" sz="2800" b="1" dirty="0" smtClean="0"/>
              <a:t>微</a:t>
            </a:r>
            <a:endParaRPr lang="en-US" altLang="zh-CN" sz="2800" b="1" dirty="0" smtClean="0"/>
          </a:p>
          <a:p>
            <a:r>
              <a:rPr lang="zh-CN" altLang="zh-CN" sz="2800" b="1" dirty="0"/>
              <a:t>　</a:t>
            </a:r>
            <a:r>
              <a:rPr lang="zh-CN" altLang="zh-CN" sz="2800" b="1" dirty="0" smtClean="0"/>
              <a:t>四</a:t>
            </a:r>
            <a:r>
              <a:rPr lang="zh-CN" altLang="zh-CN" sz="2800" b="1" dirty="0"/>
              <a:t>要慎交友</a:t>
            </a:r>
            <a:endParaRPr lang="en-US" altLang="zh-CN" sz="2800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8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502" y="1772816"/>
            <a:ext cx="86179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</a:t>
            </a:r>
            <a:r>
              <a:rPr lang="zh-CN" altLang="zh-CN" sz="2800" b="1" dirty="0"/>
              <a:t>坚强的党性、崇高的境界、良好的修养、顽强的意志品质，不是一时炼成的，也不是一劳永逸的。党员干部的党性修养、思想觉悟、道德水平不会随着党龄的增加而自然提高，也不会随着职务的晋升而自然提升，需要终生努力。</a:t>
            </a:r>
          </a:p>
        </p:txBody>
      </p:sp>
    </p:spTree>
    <p:extLst>
      <p:ext uri="{BB962C8B-B14F-4D97-AF65-F5344CB8AC3E}">
        <p14:creationId xmlns:p14="http://schemas.microsoft.com/office/powerpoint/2010/main" val="116090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1412776"/>
            <a:ext cx="7125113" cy="924475"/>
          </a:xfrm>
        </p:spPr>
        <p:txBody>
          <a:bodyPr/>
          <a:lstStyle/>
          <a:p>
            <a:pPr algn="ctr"/>
            <a:r>
              <a:rPr lang="zh-CN" altLang="en-US" sz="4000" b="1" dirty="0"/>
              <a:t>主要</a:t>
            </a:r>
            <a:r>
              <a:rPr lang="zh-CN" altLang="en-US" sz="4000" b="1" dirty="0" smtClean="0"/>
              <a:t>内容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/>
              <a:t/>
            </a:r>
            <a:br>
              <a:rPr lang="en-US" altLang="zh-CN" sz="4000" b="1" dirty="0"/>
            </a:b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204864"/>
            <a:ext cx="8136904" cy="56275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一、</a:t>
            </a:r>
            <a:r>
              <a:rPr lang="zh-CN" altLang="zh-CN" sz="2800" b="1" dirty="0"/>
              <a:t>坚定理想信念，打牢绝对忠诚的思想根基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zh-CN" sz="2800" b="1" dirty="0"/>
              <a:t>二、增强大局意识，提高服务的行动自觉</a:t>
            </a:r>
          </a:p>
          <a:p>
            <a:pPr marL="0" indent="0">
              <a:buNone/>
            </a:pPr>
            <a:r>
              <a:rPr lang="zh-CN" altLang="zh-CN" sz="2800" b="1" dirty="0"/>
              <a:t>三、强化责任担当，努力锻造极端负责的优良作风</a:t>
            </a:r>
          </a:p>
          <a:p>
            <a:pPr marL="0" indent="0">
              <a:buNone/>
            </a:pPr>
            <a:r>
              <a:rPr lang="zh-CN" altLang="zh-CN" sz="2800" b="1" dirty="0"/>
              <a:t>四、提倡奉献，坚守共产党人的崇高精神境界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zh-CN" sz="2800" b="1" dirty="0"/>
              <a:t>五、坚持重品行守规矩，牢牢守住廉洁自律的底线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02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zh-CN" altLang="zh-CN" sz="2800" b="1" dirty="0">
                <a:latin typeface="+mn-lt"/>
                <a:ea typeface="+mn-ea"/>
                <a:cs typeface="+mn-cs"/>
              </a:rPr>
              <a:t>党性修养</a:t>
            </a:r>
            <a:r>
              <a:rPr lang="zh-CN" altLang="en-US" sz="2800" b="1" dirty="0">
                <a:latin typeface="+mn-lt"/>
                <a:ea typeface="+mn-ea"/>
                <a:cs typeface="+mn-cs"/>
              </a:rPr>
              <a:t>与政治修养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204864"/>
            <a:ext cx="8712968" cy="5491597"/>
          </a:xfrm>
        </p:spPr>
        <p:txBody>
          <a:bodyPr>
            <a:normAutofit/>
          </a:bodyPr>
          <a:lstStyle/>
          <a:p>
            <a:r>
              <a:rPr lang="zh-CN" altLang="zh-CN" sz="2800" b="1" dirty="0"/>
              <a:t>党性修养是指共产党员在政治、思想、道德品质和知识技能方面，按照党性原则进行的自我教育、自我锻炼、自我改造和自我完善。党性修养包括以下几个方面：理论修养、政治修养、</a:t>
            </a:r>
            <a:r>
              <a:rPr lang="en-US" altLang="zh-CN" sz="2800" b="1" dirty="0" err="1" smtClean="0"/>
              <a:t>思想道德修养</a:t>
            </a:r>
            <a:r>
              <a:rPr lang="zh-CN" altLang="zh-CN" sz="2800" b="1" dirty="0" smtClean="0"/>
              <a:t>、</a:t>
            </a:r>
            <a:r>
              <a:rPr lang="zh-CN" altLang="zh-CN" sz="2800" b="1" dirty="0"/>
              <a:t>文化知识和业务能力修养、作风修养、组织纪律修养。</a:t>
            </a:r>
            <a:endParaRPr lang="en-US" altLang="zh-CN" sz="2800" b="1" dirty="0"/>
          </a:p>
          <a:p>
            <a:endParaRPr lang="en-US" altLang="zh-CN" dirty="0"/>
          </a:p>
          <a:p>
            <a:r>
              <a:rPr lang="zh-CN" altLang="zh-CN" sz="2800" b="1" dirty="0"/>
              <a:t>政治修养主要表现在坚定共产主义信念，这是党性修养的重要内涵，是每一个党员必须具备的基本的政治素质。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744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568952" cy="924475"/>
          </a:xfrm>
        </p:spPr>
        <p:txBody>
          <a:bodyPr/>
          <a:lstStyle/>
          <a:p>
            <a:r>
              <a:rPr lang="zh-CN" altLang="zh-CN" b="1" dirty="0"/>
              <a:t>一、坚定理想信念，打牢绝对忠诚的思想根基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132856"/>
            <a:ext cx="8568952" cy="5817477"/>
          </a:xfrm>
        </p:spPr>
        <p:txBody>
          <a:bodyPr>
            <a:normAutofit/>
          </a:bodyPr>
          <a:lstStyle/>
          <a:p>
            <a:r>
              <a:rPr lang="zh-CN" altLang="zh-CN" sz="2800" b="1" dirty="0" smtClean="0"/>
              <a:t>习</a:t>
            </a:r>
            <a:r>
              <a:rPr lang="zh-CN" altLang="zh-CN" sz="2800" b="1" dirty="0"/>
              <a:t>近平总书记指出，“对党绝对忠诚是党兴旺发达的生命线，是做好工作的根本点”，“要把绝对忠诚作为做好工作的首要政治原则，作为党员干部队伍建设的首要政治本色，作为党员干部的首要政治品质”。</a:t>
            </a:r>
            <a:endParaRPr lang="en-US" altLang="zh-CN" sz="2800" b="1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40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07361"/>
            <a:ext cx="8424936" cy="4051437"/>
          </a:xfrm>
        </p:spPr>
        <p:txBody>
          <a:bodyPr>
            <a:normAutofit lnSpcReduction="10000"/>
          </a:bodyPr>
          <a:lstStyle/>
          <a:p>
            <a:r>
              <a:rPr lang="zh-CN" altLang="zh-CN" sz="2800" b="1" dirty="0" smtClean="0"/>
              <a:t>入党</a:t>
            </a:r>
            <a:r>
              <a:rPr lang="zh-CN" altLang="zh-CN" sz="2800" b="1" dirty="0"/>
              <a:t>宣誓是一个人党内政治生活的开始，是神圣和庄严的。誓词是党对党员的政治要求，是党员对党的政治承诺，是党员必须承担的一份政治</a:t>
            </a:r>
            <a:r>
              <a:rPr lang="zh-CN" altLang="zh-CN" sz="2800" b="1" dirty="0" smtClean="0"/>
              <a:t>责任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r>
              <a:rPr lang="zh-CN" altLang="en-US" sz="2800" b="1" dirty="0"/>
              <a:t>“我志愿加入</a:t>
            </a:r>
            <a:r>
              <a:rPr lang="zh-CN" altLang="en-US" sz="2800" b="1" dirty="0" smtClean="0"/>
              <a:t>中国共产党</a:t>
            </a:r>
            <a:r>
              <a:rPr lang="zh-CN" altLang="en-US" sz="2800" b="1" dirty="0"/>
              <a:t>，拥护党的纲领，遵守党的章程，履行党员义务，执行党的决定，严守党的纪律，保守党的秘密，对党忠诚，积极工作，为共</a:t>
            </a:r>
            <a:r>
              <a:rPr lang="en-US" altLang="zh-CN" sz="2800" b="1" dirty="0"/>
              <a:t>-</a:t>
            </a:r>
            <a:r>
              <a:rPr lang="zh-CN" altLang="en-US" sz="2800" b="1" dirty="0"/>
              <a:t>产主义奋斗终身，随时准备为党和人民牺牲一切，永不叛党。”</a:t>
            </a:r>
            <a:endParaRPr lang="en-US" altLang="zh-CN" sz="2800" b="1" dirty="0"/>
          </a:p>
          <a:p>
            <a:endParaRPr lang="en-US" altLang="zh-CN" sz="28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16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4302006"/>
          </a:xfrm>
        </p:spPr>
        <p:txBody>
          <a:bodyPr>
            <a:normAutofit/>
          </a:bodyPr>
          <a:lstStyle/>
          <a:p>
            <a:r>
              <a:rPr lang="zh-CN" altLang="zh-CN" sz="2800" b="1" dirty="0"/>
              <a:t>绝对忠诚从哪里来？最根本的是来自理想信念。理想信念坚定，绝对忠诚才有理性</a:t>
            </a:r>
            <a:r>
              <a:rPr lang="zh-CN" altLang="zh-CN" sz="2800" b="1"/>
              <a:t>的</a:t>
            </a:r>
            <a:r>
              <a:rPr lang="zh-CN" altLang="zh-CN" sz="2800" b="1" smtClean="0"/>
              <a:t>基础</a:t>
            </a:r>
            <a:r>
              <a:rPr lang="zh-CN" altLang="en-US" sz="2800" b="1" smtClean="0"/>
              <a:t>。</a:t>
            </a:r>
            <a:r>
              <a:rPr lang="zh-CN" altLang="zh-CN" sz="2800" b="1" smtClean="0"/>
              <a:t>理想</a:t>
            </a:r>
            <a:r>
              <a:rPr lang="zh-CN" altLang="zh-CN" sz="2800" b="1" dirty="0"/>
              <a:t>信念动摇，绝对忠诚也就是说说而已，是靠不住的。理想信念是马克思主义政党团结奋斗的精神旗帜，是中国共产党人安身立命的根本，是共产党人的命脉和</a:t>
            </a:r>
            <a:r>
              <a:rPr lang="zh-CN" altLang="zh-CN" sz="2800" b="1" dirty="0" smtClean="0"/>
              <a:t>灵魂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2521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340768"/>
            <a:ext cx="7811030" cy="4051437"/>
          </a:xfrm>
        </p:spPr>
        <p:txBody>
          <a:bodyPr/>
          <a:lstStyle/>
          <a:p>
            <a:r>
              <a:rPr lang="en-US" altLang="zh-CN" sz="2800" b="1" dirty="0"/>
              <a:t>1</a:t>
            </a:r>
            <a:r>
              <a:rPr lang="zh-CN" altLang="zh-CN" sz="2800" b="1" dirty="0"/>
              <a:t>．坚定理想信念，最重要的是抓好理论</a:t>
            </a:r>
            <a:r>
              <a:rPr lang="zh-CN" altLang="zh-CN" sz="2800" b="1" dirty="0" smtClean="0"/>
              <a:t>武装</a:t>
            </a:r>
            <a:endParaRPr lang="en-US" altLang="zh-CN" sz="2800" b="1" dirty="0"/>
          </a:p>
          <a:p>
            <a:r>
              <a:rPr lang="en-US" altLang="zh-CN" sz="2800" b="1" dirty="0"/>
              <a:t>2</a:t>
            </a:r>
            <a:r>
              <a:rPr lang="zh-CN" altLang="zh-CN" sz="2800" b="1" dirty="0"/>
              <a:t>．对党信赖是保持绝对忠诚的</a:t>
            </a:r>
            <a:r>
              <a:rPr lang="zh-CN" altLang="zh-CN" sz="2800" b="1" dirty="0" smtClean="0"/>
              <a:t>基石</a:t>
            </a:r>
            <a:endParaRPr lang="en-US" altLang="zh-CN" sz="2800" b="1" dirty="0"/>
          </a:p>
          <a:p>
            <a:r>
              <a:rPr lang="en-US" altLang="zh-CN" sz="2800" b="1" dirty="0"/>
              <a:t>3</a:t>
            </a:r>
            <a:r>
              <a:rPr lang="zh-CN" altLang="zh-CN" sz="2800" b="1" dirty="0"/>
              <a:t>．打牢绝对忠诚的思想根基，不仅要靠自我修炼、靠内功，还要加强外部约束，靠纪律、靠制度、靠监督、靠</a:t>
            </a:r>
            <a:r>
              <a:rPr lang="zh-CN" altLang="zh-CN" sz="2800" b="1" dirty="0" smtClean="0"/>
              <a:t>惩戒</a:t>
            </a:r>
            <a:endParaRPr lang="en-US" altLang="zh-CN" sz="2800" b="1" dirty="0"/>
          </a:p>
          <a:p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5249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08912" cy="924475"/>
          </a:xfrm>
        </p:spPr>
        <p:txBody>
          <a:bodyPr/>
          <a:lstStyle/>
          <a:p>
            <a:r>
              <a:rPr lang="zh-CN" altLang="zh-CN" dirty="0"/>
              <a:t>　</a:t>
            </a:r>
            <a:r>
              <a:rPr lang="zh-CN" altLang="zh-CN" b="1" dirty="0"/>
              <a:t>二、增强大局意识，提高服务的行动自觉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420888"/>
            <a:ext cx="8064896" cy="5059549"/>
          </a:xfrm>
        </p:spPr>
        <p:txBody>
          <a:bodyPr/>
          <a:lstStyle/>
          <a:p>
            <a:r>
              <a:rPr lang="zh-CN" altLang="zh-CN" dirty="0"/>
              <a:t>　</a:t>
            </a:r>
            <a:r>
              <a:rPr lang="en-US" altLang="zh-CN" dirty="0" smtClean="0"/>
              <a:t> </a:t>
            </a:r>
            <a:r>
              <a:rPr lang="en-US" altLang="zh-CN" sz="2800" b="1" dirty="0" smtClean="0"/>
              <a:t>1</a:t>
            </a:r>
            <a:r>
              <a:rPr lang="zh-CN" altLang="zh-CN" sz="2800" b="1" dirty="0"/>
              <a:t>．服务大局，首先要认清</a:t>
            </a:r>
            <a:r>
              <a:rPr lang="zh-CN" altLang="zh-CN" sz="2800" b="1" dirty="0" smtClean="0"/>
              <a:t>大局</a:t>
            </a:r>
            <a:endParaRPr lang="en-US" altLang="zh-CN" sz="2800" b="1" dirty="0"/>
          </a:p>
          <a:p>
            <a:r>
              <a:rPr lang="zh-CN" altLang="zh-CN" sz="2800" b="1" dirty="0"/>
              <a:t>　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．坚持高度自觉的大局意识，要正确认识和处理小局与大局、局部与全局、小道理与大道理的</a:t>
            </a:r>
            <a:r>
              <a:rPr lang="zh-CN" altLang="zh-CN" sz="2800" b="1" dirty="0" smtClean="0"/>
              <a:t>关系</a:t>
            </a:r>
            <a:endParaRPr lang="en-US" altLang="zh-CN" sz="2800" b="1" dirty="0"/>
          </a:p>
          <a:p>
            <a:endParaRPr lang="en-US" altLang="zh-CN" sz="2800" b="1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77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80920" cy="924475"/>
          </a:xfrm>
        </p:spPr>
        <p:txBody>
          <a:bodyPr/>
          <a:lstStyle/>
          <a:p>
            <a:pPr algn="ctr"/>
            <a:r>
              <a:rPr lang="zh-CN" altLang="zh-CN" b="1" dirty="0"/>
              <a:t>三、强化责任担当，努力锻造极端负责的优良作风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7848872" cy="5184576"/>
          </a:xfrm>
        </p:spPr>
        <p:txBody>
          <a:bodyPr>
            <a:normAutofit/>
          </a:bodyPr>
          <a:lstStyle/>
          <a:p>
            <a:r>
              <a:rPr lang="zh-CN" altLang="zh-CN" sz="2800" b="1" dirty="0"/>
              <a:t>一要讲</a:t>
            </a:r>
            <a:r>
              <a:rPr lang="zh-CN" altLang="zh-CN" sz="2800" b="1" dirty="0" smtClean="0"/>
              <a:t>态度</a:t>
            </a:r>
            <a:endParaRPr lang="en-US" altLang="zh-CN" sz="2800" b="1" dirty="0" smtClean="0"/>
          </a:p>
          <a:p>
            <a:r>
              <a:rPr lang="zh-CN" altLang="zh-CN" sz="2800" b="1" dirty="0" smtClean="0"/>
              <a:t>二</a:t>
            </a:r>
            <a:r>
              <a:rPr lang="zh-CN" altLang="zh-CN" sz="2800" b="1" dirty="0"/>
              <a:t>要讲</a:t>
            </a:r>
            <a:r>
              <a:rPr lang="zh-CN" altLang="zh-CN" sz="2800" b="1" dirty="0" smtClean="0"/>
              <a:t>责任</a:t>
            </a:r>
            <a:endParaRPr lang="en-US" altLang="zh-CN" sz="2800" b="1" dirty="0" smtClean="0"/>
          </a:p>
          <a:p>
            <a:r>
              <a:rPr lang="zh-CN" altLang="zh-CN" sz="2800" b="1" dirty="0" smtClean="0"/>
              <a:t>三</a:t>
            </a:r>
            <a:r>
              <a:rPr lang="zh-CN" altLang="zh-CN" sz="2800" b="1" dirty="0"/>
              <a:t>要讲</a:t>
            </a:r>
            <a:r>
              <a:rPr lang="zh-CN" altLang="zh-CN" sz="2800" b="1" dirty="0" smtClean="0"/>
              <a:t>时效</a:t>
            </a:r>
            <a:endParaRPr lang="en-US" altLang="zh-CN" sz="2800" b="1" dirty="0" smtClean="0"/>
          </a:p>
          <a:p>
            <a:r>
              <a:rPr lang="zh-CN" altLang="zh-CN" sz="2800" b="1" dirty="0" smtClean="0"/>
              <a:t>四</a:t>
            </a:r>
            <a:r>
              <a:rPr lang="zh-CN" altLang="zh-CN" sz="2800" b="1" dirty="0"/>
              <a:t>要讲</a:t>
            </a:r>
            <a:r>
              <a:rPr lang="zh-CN" altLang="zh-CN" sz="2800" b="1" dirty="0" smtClean="0"/>
              <a:t>质量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3719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TC102455519[[fn=冬季]]</Template>
  <TotalTime>84</TotalTime>
  <Words>637</Words>
  <Application>Microsoft Office PowerPoint</Application>
  <PresentationFormat>全屏显示(4:3)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Winter</vt:lpstr>
      <vt:lpstr>坚定信念，服务大局，甘于奉献  不断提高党性政治修养</vt:lpstr>
      <vt:lpstr>主要内容  </vt:lpstr>
      <vt:lpstr> 党性修养与政治修养</vt:lpstr>
      <vt:lpstr>一、坚定理想信念，打牢绝对忠诚的思想根基 </vt:lpstr>
      <vt:lpstr>PowerPoint 演示文稿</vt:lpstr>
      <vt:lpstr>PowerPoint 演示文稿</vt:lpstr>
      <vt:lpstr>PowerPoint 演示文稿</vt:lpstr>
      <vt:lpstr>　二、增强大局意识，提高服务的行动自觉 </vt:lpstr>
      <vt:lpstr>三、强化责任担当，努力锻造极端负责的优良作风 </vt:lpstr>
      <vt:lpstr>四、提倡奉献，坚守共产党人的崇高精神境界 </vt:lpstr>
      <vt:lpstr>五、坚持重品行守规矩，牢牢守住廉洁自律的底线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坚定信念，服务大局，甘于奉献，作优秀的共产党员 </dc:title>
  <dc:creator>ZGC</dc:creator>
  <cp:lastModifiedBy>ZGC</cp:lastModifiedBy>
  <cp:revision>21</cp:revision>
  <dcterms:created xsi:type="dcterms:W3CDTF">2014-11-03T06:56:52Z</dcterms:created>
  <dcterms:modified xsi:type="dcterms:W3CDTF">2014-11-06T00:08:43Z</dcterms:modified>
</cp:coreProperties>
</file>