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5" r:id="rId8"/>
    <p:sldId id="266" r:id="rId9"/>
    <p:sldId id="261" r:id="rId10"/>
    <p:sldId id="267" r:id="rId11"/>
    <p:sldId id="262" r:id="rId12"/>
    <p:sldId id="268" r:id="rId13"/>
    <p:sldId id="263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F737-8167-4237-9992-B28D4F37AF79}" type="datetimeFigureOut">
              <a:rPr lang="zh-CN" altLang="en-US" smtClean="0"/>
              <a:pPr/>
              <a:t>2014/12/15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7787-D208-4EA6-B960-77F166BC26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F737-8167-4237-9992-B28D4F37AF79}" type="datetimeFigureOut">
              <a:rPr lang="zh-CN" altLang="en-US" smtClean="0"/>
              <a:pPr/>
              <a:t>2014/12/15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7787-D208-4EA6-B960-77F166BC26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F737-8167-4237-9992-B28D4F37AF79}" type="datetimeFigureOut">
              <a:rPr lang="zh-CN" altLang="en-US" smtClean="0"/>
              <a:pPr/>
              <a:t>2014/12/15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7787-D208-4EA6-B960-77F166BC26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F737-8167-4237-9992-B28D4F37AF79}" type="datetimeFigureOut">
              <a:rPr lang="zh-CN" altLang="en-US" smtClean="0"/>
              <a:pPr/>
              <a:t>2014/12/15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7787-D208-4EA6-B960-77F166BC26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F737-8167-4237-9992-B28D4F37AF79}" type="datetimeFigureOut">
              <a:rPr lang="zh-CN" altLang="en-US" smtClean="0"/>
              <a:pPr/>
              <a:t>2014/12/15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7787-D208-4EA6-B960-77F166BC26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F737-8167-4237-9992-B28D4F37AF79}" type="datetimeFigureOut">
              <a:rPr lang="zh-CN" altLang="en-US" smtClean="0"/>
              <a:pPr/>
              <a:t>2014/12/15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7787-D208-4EA6-B960-77F166BC26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F737-8167-4237-9992-B28D4F37AF79}" type="datetimeFigureOut">
              <a:rPr lang="zh-CN" altLang="en-US" smtClean="0"/>
              <a:pPr/>
              <a:t>2014/12/15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7787-D208-4EA6-B960-77F166BC26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F737-8167-4237-9992-B28D4F37AF79}" type="datetimeFigureOut">
              <a:rPr lang="zh-CN" altLang="en-US" smtClean="0"/>
              <a:pPr/>
              <a:t>2014/12/15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7787-D208-4EA6-B960-77F166BC26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F737-8167-4237-9992-B28D4F37AF79}" type="datetimeFigureOut">
              <a:rPr lang="zh-CN" altLang="en-US" smtClean="0"/>
              <a:pPr/>
              <a:t>2014/12/15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7787-D208-4EA6-B960-77F166BC26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F737-8167-4237-9992-B28D4F37AF79}" type="datetimeFigureOut">
              <a:rPr lang="zh-CN" altLang="en-US" smtClean="0"/>
              <a:pPr/>
              <a:t>2014/12/15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7787-D208-4EA6-B960-77F166BC26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2F737-8167-4237-9992-B28D4F37AF79}" type="datetimeFigureOut">
              <a:rPr lang="zh-CN" altLang="en-US" smtClean="0"/>
              <a:pPr/>
              <a:t>2014/12/15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7787-D208-4EA6-B960-77F166BC26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1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" y="1"/>
            <a:ext cx="9143999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2F737-8167-4237-9992-B28D4F37AF79}" type="datetimeFigureOut">
              <a:rPr lang="zh-CN" altLang="en-US" smtClean="0"/>
              <a:pPr/>
              <a:t>2014/12/15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17787-D208-4EA6-B960-77F166BC26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714488"/>
            <a:ext cx="9144000" cy="1470025"/>
          </a:xfrm>
        </p:spPr>
        <p:txBody>
          <a:bodyPr>
            <a:noAutofit/>
          </a:bodyPr>
          <a:lstStyle/>
          <a:p>
            <a:r>
              <a:rPr lang="zh-CN" altLang="zh-CN" b="1" dirty="0" smtClean="0">
                <a:solidFill>
                  <a:srgbClr val="FF0000"/>
                </a:solidFill>
              </a:rPr>
              <a:t>牢牢把握加强党性修养的时代要求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93569" y="4909432"/>
            <a:ext cx="45592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社区学院理论中心组学习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(4)</a:t>
            </a:r>
          </a:p>
          <a:p>
            <a:pPr algn="ctr"/>
            <a:r>
              <a:rPr lang="en-US" altLang="zh-CN" sz="2800" b="1" dirty="0" smtClean="0">
                <a:solidFill>
                  <a:srgbClr val="FF0000"/>
                </a:solidFill>
              </a:rPr>
              <a:t>2014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年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12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月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15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日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</p:nvPr>
        </p:nvSpPr>
        <p:spPr>
          <a:xfrm>
            <a:off x="0" y="3143248"/>
            <a:ext cx="9144000" cy="1214446"/>
          </a:xfrm>
        </p:spPr>
        <p:txBody>
          <a:bodyPr>
            <a:norm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</a:rPr>
              <a:t>深入学习贯彻习近平同志系列讲话精神</a:t>
            </a:r>
          </a:p>
          <a:p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2643182"/>
            <a:ext cx="8229600" cy="2757494"/>
          </a:xfrm>
        </p:spPr>
        <p:txBody>
          <a:bodyPr/>
          <a:lstStyle/>
          <a:p>
            <a:pPr>
              <a:buNone/>
            </a:pPr>
            <a:r>
              <a:rPr lang="zh-CN" altLang="zh-CN" b="1" dirty="0" smtClean="0"/>
              <a:t>一是牢固树立正确的群众观。</a:t>
            </a:r>
            <a:endParaRPr lang="zh-CN" altLang="zh-CN" dirty="0" smtClean="0"/>
          </a:p>
          <a:p>
            <a:pPr>
              <a:buNone/>
            </a:pPr>
            <a:r>
              <a:rPr lang="zh-CN" altLang="zh-CN" b="1" dirty="0" smtClean="0"/>
              <a:t>二是牢固树立正确的权力观。</a:t>
            </a:r>
            <a:endParaRPr lang="zh-CN" altLang="zh-CN" dirty="0" smtClean="0"/>
          </a:p>
          <a:p>
            <a:pPr>
              <a:buNone/>
            </a:pPr>
            <a:r>
              <a:rPr lang="zh-CN" altLang="zh-CN" b="1" dirty="0" smtClean="0"/>
              <a:t>三是牢固树立正确的利益观</a:t>
            </a:r>
            <a:r>
              <a:rPr lang="zh-CN" altLang="en-US" b="1" dirty="0" smtClean="0"/>
              <a:t>。</a:t>
            </a:r>
            <a:endParaRPr lang="zh-CN" altLang="zh-CN" dirty="0" smtClean="0"/>
          </a:p>
          <a:p>
            <a:pPr>
              <a:buNone/>
            </a:pPr>
            <a:r>
              <a:rPr lang="zh-CN" altLang="zh-CN" b="1" dirty="0" smtClean="0"/>
              <a:t>四是改进和创新群众工作方式方法</a:t>
            </a:r>
            <a:r>
              <a:rPr lang="zh-CN" altLang="en-US" b="1" dirty="0" smtClean="0"/>
              <a:t>。</a:t>
            </a:r>
            <a:endParaRPr lang="zh-CN" altLang="zh-CN" dirty="0" smtClean="0"/>
          </a:p>
          <a:p>
            <a:endParaRPr lang="zh-CN" altLang="en-US" dirty="0"/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0" y="1071546"/>
            <a:ext cx="88582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三、践行党的宗旨是加强党性修养的核心内容</a:t>
            </a:r>
            <a:endParaRPr kumimoji="0" lang="zh-CN" altLang="zh-CN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071546"/>
            <a:ext cx="8858280" cy="1143000"/>
          </a:xfrm>
        </p:spPr>
        <p:txBody>
          <a:bodyPr>
            <a:noAutofit/>
          </a:bodyPr>
          <a:lstStyle/>
          <a:p>
            <a:r>
              <a:rPr lang="zh-CN" altLang="zh-CN" sz="3200" b="1" dirty="0" smtClean="0"/>
              <a:t>四、转变工作作风是加强党性修养的基本要求</a:t>
            </a:r>
            <a:endParaRPr lang="zh-CN" altLang="zh-CN" sz="1600" b="1" dirty="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2844" y="2285992"/>
            <a:ext cx="8715436" cy="392909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en-US" altLang="zh-CN" sz="2400" b="1" dirty="0" smtClean="0"/>
              <a:t>    </a:t>
            </a:r>
            <a:r>
              <a:rPr lang="zh-CN" altLang="zh-CN" sz="2400" b="1" dirty="0" smtClean="0"/>
              <a:t>习近平同志指出：</a:t>
            </a:r>
            <a:endParaRPr lang="en-US" altLang="zh-CN" sz="2400" b="1" dirty="0" smtClean="0"/>
          </a:p>
          <a:p>
            <a:pPr>
              <a:lnSpc>
                <a:spcPct val="170000"/>
              </a:lnSpc>
              <a:buNone/>
            </a:pPr>
            <a:r>
              <a:rPr lang="en-US" altLang="zh-CN" sz="2400" b="1" dirty="0" smtClean="0"/>
              <a:t>             </a:t>
            </a:r>
            <a:r>
              <a:rPr lang="zh-CN" altLang="zh-CN" sz="2400" b="1" dirty="0" smtClean="0"/>
              <a:t>工作作风上的问题绝对不是小事，如果不坚决纠正不良风气，任其发展下去，就会像一座无形的墙把我们党和人民群众隔开，我们党就会失去根基、失去血脉、失去力量；能不能多一点学习、多一点思考，少一点无谓的应酬、少一点形式主义的东西，这也是转变工作作风的重要内容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071546"/>
            <a:ext cx="8858280" cy="1143000"/>
          </a:xfrm>
        </p:spPr>
        <p:txBody>
          <a:bodyPr>
            <a:noAutofit/>
          </a:bodyPr>
          <a:lstStyle/>
          <a:p>
            <a:r>
              <a:rPr lang="zh-CN" altLang="zh-CN" sz="3200" b="1" dirty="0" smtClean="0"/>
              <a:t>四、转变工作作风是加强党性修养的基本要求</a:t>
            </a:r>
            <a:endParaRPr lang="zh-CN" altLang="zh-CN" sz="1600" b="1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14282" y="2500306"/>
            <a:ext cx="8229600" cy="297180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zh-CN" sz="2800" b="1" dirty="0" smtClean="0"/>
              <a:t>一是弘扬真抓实干、埋头苦干的良好风尚。</a:t>
            </a:r>
            <a:endParaRPr lang="zh-CN" altLang="zh-CN" sz="2800" dirty="0" smtClean="0"/>
          </a:p>
          <a:p>
            <a:pPr>
              <a:lnSpc>
                <a:spcPct val="150000"/>
              </a:lnSpc>
              <a:buNone/>
            </a:pPr>
            <a:r>
              <a:rPr lang="zh-CN" altLang="zh-CN" sz="2800" b="1" dirty="0" smtClean="0"/>
              <a:t>二是进一步解放思想，增强改革创新意识。</a:t>
            </a:r>
            <a:endParaRPr lang="zh-CN" altLang="zh-CN" sz="2800" dirty="0" smtClean="0"/>
          </a:p>
          <a:p>
            <a:pPr>
              <a:lnSpc>
                <a:spcPct val="150000"/>
              </a:lnSpc>
              <a:buNone/>
            </a:pPr>
            <a:r>
              <a:rPr lang="zh-CN" altLang="zh-CN" sz="2800" b="1" dirty="0" smtClean="0"/>
              <a:t>三是牢记入党誓言，牢记对党和人民的承诺，</a:t>
            </a:r>
            <a:r>
              <a:rPr lang="en-US" altLang="zh-CN" sz="2800" b="1" dirty="0" smtClean="0"/>
              <a:t>        </a:t>
            </a:r>
            <a:r>
              <a:rPr lang="zh-CN" altLang="zh-CN" sz="2800" b="1" dirty="0" smtClean="0"/>
              <a:t>恪尽职守、夙夜在公，积极投身于党的事业。</a:t>
            </a:r>
            <a:endParaRPr lang="zh-CN" altLang="zh-CN" sz="2800" dirty="0" smtClean="0"/>
          </a:p>
          <a:p>
            <a:pPr>
              <a:lnSpc>
                <a:spcPct val="150000"/>
              </a:lnSpc>
            </a:pP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071546"/>
            <a:ext cx="8858280" cy="1143000"/>
          </a:xfrm>
        </p:spPr>
        <p:txBody>
          <a:bodyPr>
            <a:noAutofit/>
          </a:bodyPr>
          <a:lstStyle/>
          <a:p>
            <a:r>
              <a:rPr lang="zh-CN" altLang="zh-CN" sz="3200" b="1" dirty="0" smtClean="0"/>
              <a:t>五、严格党内生活是加强党性修养的内在需要</a:t>
            </a:r>
            <a:br>
              <a:rPr lang="zh-CN" altLang="zh-CN" sz="3200" b="1" dirty="0" smtClean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2844" y="2357430"/>
            <a:ext cx="8643998" cy="3125791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altLang="zh-CN" dirty="0" smtClean="0"/>
              <a:t>     </a:t>
            </a:r>
            <a:r>
              <a:rPr lang="zh-CN" altLang="zh-CN" dirty="0" smtClean="0"/>
              <a:t>习近平同志指出：</a:t>
            </a:r>
            <a:endParaRPr lang="en-US" altLang="zh-CN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dirty="0" smtClean="0"/>
              <a:t>            </a:t>
            </a:r>
            <a:r>
              <a:rPr lang="zh-CN" altLang="zh-CN" dirty="0" smtClean="0"/>
              <a:t>要严格执行党章关于党内政治生活的各项规定；要增强党内生活的政治性、原则性、战斗性。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071546"/>
            <a:ext cx="8858280" cy="1143000"/>
          </a:xfrm>
        </p:spPr>
        <p:txBody>
          <a:bodyPr>
            <a:noAutofit/>
          </a:bodyPr>
          <a:lstStyle/>
          <a:p>
            <a:r>
              <a:rPr lang="zh-CN" altLang="zh-CN" sz="3200" b="1" dirty="0" smtClean="0"/>
              <a:t>五、严格党内生活是加强党性修养的内在需要</a:t>
            </a:r>
            <a:br>
              <a:rPr lang="zh-CN" altLang="zh-CN" sz="3200" b="1" dirty="0" smtClean="0"/>
            </a:br>
            <a:endParaRPr lang="zh-CN" altLang="en-US" sz="3200" b="1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28596" y="1928802"/>
            <a:ext cx="8429684" cy="45720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zh-CN" sz="2400" b="1" dirty="0" smtClean="0"/>
              <a:t>一是自觉做坚持民主集中制的表率</a:t>
            </a:r>
            <a:endParaRPr lang="zh-CN" altLang="zh-CN" sz="2400" dirty="0" smtClean="0"/>
          </a:p>
          <a:p>
            <a:pPr>
              <a:buNone/>
            </a:pPr>
            <a:endParaRPr lang="en-US" altLang="zh-CN" sz="1100" b="1" dirty="0" smtClean="0"/>
          </a:p>
          <a:p>
            <a:pPr>
              <a:buNone/>
            </a:pPr>
            <a:r>
              <a:rPr lang="zh-CN" altLang="zh-CN" sz="2400" b="1" dirty="0" smtClean="0"/>
              <a:t>二是坚持民主生活会制度</a:t>
            </a:r>
            <a:endParaRPr lang="zh-CN" altLang="zh-CN" sz="2400" dirty="0" smtClean="0"/>
          </a:p>
          <a:p>
            <a:pPr>
              <a:buNone/>
            </a:pPr>
            <a:endParaRPr lang="en-US" altLang="zh-CN" sz="1200" b="1" dirty="0" smtClean="0"/>
          </a:p>
          <a:p>
            <a:pPr>
              <a:buNone/>
            </a:pPr>
            <a:r>
              <a:rPr lang="zh-CN" altLang="zh-CN" sz="2400" b="1" dirty="0" smtClean="0"/>
              <a:t>三是加强党内生活的实践锻炼，</a:t>
            </a:r>
            <a:endParaRPr lang="en-US" altLang="zh-CN" sz="2400" b="1" dirty="0" smtClean="0"/>
          </a:p>
          <a:p>
            <a:pPr>
              <a:buNone/>
            </a:pPr>
            <a:r>
              <a:rPr lang="en-US" altLang="zh-CN" sz="2400" b="1" dirty="0" smtClean="0"/>
              <a:t>     1</a:t>
            </a:r>
            <a:r>
              <a:rPr lang="zh-CN" altLang="en-US" sz="2400" b="1" dirty="0" smtClean="0"/>
              <a:t>、</a:t>
            </a:r>
            <a:r>
              <a:rPr lang="zh-CN" altLang="zh-CN" sz="2400" b="1" dirty="0" smtClean="0"/>
              <a:t>坚持“三会一课”制度</a:t>
            </a:r>
            <a:r>
              <a:rPr lang="zh-CN" altLang="zh-CN" sz="2400" dirty="0" smtClean="0"/>
              <a:t>，</a:t>
            </a:r>
            <a:r>
              <a:rPr lang="en-US" altLang="zh-CN" sz="2400" dirty="0" smtClean="0"/>
              <a:t>    </a:t>
            </a:r>
          </a:p>
          <a:p>
            <a:pPr>
              <a:buNone/>
            </a:pPr>
            <a:r>
              <a:rPr lang="en-US" altLang="zh-CN" sz="2400" dirty="0" smtClean="0"/>
              <a:t>     2</a:t>
            </a:r>
            <a:r>
              <a:rPr lang="zh-CN" altLang="en-US" sz="2400" dirty="0" smtClean="0"/>
              <a:t>、</a:t>
            </a:r>
            <a:r>
              <a:rPr lang="zh-CN" altLang="zh-CN" sz="2400" b="1" dirty="0" smtClean="0"/>
              <a:t>坚持过好双重组织生活，</a:t>
            </a:r>
            <a:endParaRPr lang="en-US" altLang="zh-CN" sz="2400" b="1" dirty="0" smtClean="0"/>
          </a:p>
          <a:p>
            <a:pPr>
              <a:buNone/>
            </a:pPr>
            <a:r>
              <a:rPr lang="en-US" altLang="zh-CN" sz="2400" b="1" dirty="0" smtClean="0"/>
              <a:t>     3</a:t>
            </a:r>
            <a:r>
              <a:rPr lang="zh-CN" altLang="en-US" sz="2400" b="1" dirty="0" smtClean="0"/>
              <a:t>、</a:t>
            </a:r>
            <a:r>
              <a:rPr lang="zh-CN" altLang="zh-CN" sz="2400" b="1" dirty="0" smtClean="0"/>
              <a:t>坚持向党组织汇报思想、学习和工作情况，</a:t>
            </a:r>
            <a:endParaRPr lang="en-US" altLang="zh-CN" sz="2400" b="1" dirty="0" smtClean="0"/>
          </a:p>
          <a:p>
            <a:pPr>
              <a:buNone/>
            </a:pPr>
            <a:r>
              <a:rPr lang="en-US" altLang="zh-CN" sz="2400" b="1" dirty="0" smtClean="0"/>
              <a:t>     4</a:t>
            </a:r>
            <a:r>
              <a:rPr lang="zh-CN" altLang="en-US" sz="2400" b="1" dirty="0" smtClean="0"/>
              <a:t>、</a:t>
            </a:r>
            <a:r>
              <a:rPr lang="zh-CN" altLang="zh-CN" sz="2400" b="1" dirty="0" smtClean="0"/>
              <a:t>坚持接受党员和群众监督</a:t>
            </a:r>
            <a:endParaRPr lang="zh-CN" altLang="zh-CN" sz="2400" dirty="0" smtClean="0"/>
          </a:p>
          <a:p>
            <a:pPr>
              <a:buNone/>
            </a:pPr>
            <a:endParaRPr lang="en-US" altLang="zh-CN" sz="1100" b="1" dirty="0" smtClean="0"/>
          </a:p>
          <a:p>
            <a:pPr>
              <a:buNone/>
            </a:pPr>
            <a:r>
              <a:rPr lang="zh-CN" altLang="zh-CN" sz="2400" b="1" dirty="0" smtClean="0"/>
              <a:t>四是推动党内生活创新</a:t>
            </a:r>
            <a:endParaRPr lang="zh-CN" altLang="zh-CN" sz="2400" dirty="0" smtClean="0"/>
          </a:p>
          <a:p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  <a:buNone/>
            </a:pPr>
            <a:r>
              <a:rPr lang="zh-CN" altLang="zh-CN" sz="4000" dirty="0" smtClean="0"/>
              <a:t>牢牢把握加强党性修养的时代要求</a:t>
            </a:r>
            <a:endParaRPr lang="en-US" altLang="zh-CN" sz="4000" dirty="0" smtClean="0"/>
          </a:p>
          <a:p>
            <a:pPr algn="ctr">
              <a:lnSpc>
                <a:spcPct val="200000"/>
              </a:lnSpc>
              <a:buNone/>
            </a:pPr>
            <a:r>
              <a:rPr lang="zh-CN" altLang="en-US" sz="4000" dirty="0"/>
              <a:t>立足</a:t>
            </a:r>
            <a:r>
              <a:rPr lang="zh-CN" altLang="en-US" sz="4000" dirty="0" smtClean="0"/>
              <a:t>本职工作，</a:t>
            </a:r>
            <a:r>
              <a:rPr lang="zh-CN" altLang="en-US" sz="4000" dirty="0"/>
              <a:t>发挥表率</a:t>
            </a:r>
            <a:r>
              <a:rPr lang="zh-CN" altLang="en-US" sz="4000" dirty="0" smtClean="0"/>
              <a:t>作用</a:t>
            </a:r>
            <a:endParaRPr lang="en-US" altLang="zh-CN" sz="4000" dirty="0"/>
          </a:p>
          <a:p>
            <a:pPr algn="ctr">
              <a:lnSpc>
                <a:spcPct val="200000"/>
              </a:lnSpc>
              <a:buNone/>
            </a:pPr>
            <a:r>
              <a:rPr lang="zh-CN" altLang="en-US" sz="4000" dirty="0" smtClean="0"/>
              <a:t>加强自身修养，着眼长远发展</a:t>
            </a:r>
            <a:endParaRPr lang="en-US" altLang="zh-CN" sz="4000" dirty="0" smtClean="0"/>
          </a:p>
          <a:p>
            <a:pPr algn="ctr">
              <a:lnSpc>
                <a:spcPct val="200000"/>
              </a:lnSpc>
              <a:buNone/>
            </a:pPr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  <a:buNone/>
            </a:pPr>
            <a:endParaRPr lang="en-US" altLang="zh-CN" sz="4000" dirty="0" smtClean="0"/>
          </a:p>
          <a:p>
            <a:pPr algn="ctr">
              <a:lnSpc>
                <a:spcPct val="200000"/>
              </a:lnSpc>
              <a:buNone/>
            </a:pPr>
            <a:r>
              <a:rPr lang="zh-CN" altLang="en-US" sz="6000" b="1" dirty="0" smtClean="0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谢 谢</a:t>
            </a:r>
            <a:r>
              <a:rPr lang="zh-CN" altLang="en-US" sz="40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！</a:t>
            </a:r>
            <a:endParaRPr lang="en-US" altLang="zh-CN" sz="5400" dirty="0" smtClean="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  <a:p>
            <a:pPr algn="ctr">
              <a:lnSpc>
                <a:spcPct val="200000"/>
              </a:lnSpc>
              <a:buNone/>
            </a:pP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01680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zh-CN" altLang="en-US" dirty="0" smtClean="0"/>
              <a:t>主要内容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1571612"/>
            <a:ext cx="857256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zh-CN" b="1" dirty="0" smtClean="0"/>
              <a:t>一、坚定理想信念是加强党性修养的根本问题</a:t>
            </a:r>
            <a:endParaRPr lang="zh-CN" altLang="zh-CN" sz="1400" b="1" dirty="0" smtClean="0"/>
          </a:p>
          <a:p>
            <a:pPr>
              <a:buNone/>
            </a:pPr>
            <a:r>
              <a:rPr lang="zh-CN" altLang="zh-CN" b="1" dirty="0" smtClean="0"/>
              <a:t>二、科学理论武装是加强党性修养的首要任务</a:t>
            </a:r>
            <a:endParaRPr lang="zh-CN" altLang="zh-CN" sz="1600" b="1" dirty="0" smtClean="0"/>
          </a:p>
          <a:p>
            <a:pPr>
              <a:buNone/>
            </a:pPr>
            <a:r>
              <a:rPr lang="zh-CN" altLang="zh-CN" b="1" dirty="0" smtClean="0"/>
              <a:t>三、践行党的宗旨是加强党性修养的核心内容</a:t>
            </a:r>
            <a:endParaRPr lang="zh-CN" altLang="zh-CN" sz="1600" b="1" dirty="0" smtClean="0"/>
          </a:p>
          <a:p>
            <a:pPr>
              <a:buNone/>
            </a:pPr>
            <a:r>
              <a:rPr lang="zh-CN" altLang="zh-CN" b="1" dirty="0" smtClean="0"/>
              <a:t>四、转变工作作风是加强党性修养的基本要求</a:t>
            </a:r>
            <a:endParaRPr lang="zh-CN" altLang="zh-CN" sz="1600" b="1" dirty="0" smtClean="0"/>
          </a:p>
          <a:p>
            <a:pPr>
              <a:buNone/>
            </a:pPr>
            <a:r>
              <a:rPr lang="zh-CN" altLang="zh-CN" b="1" dirty="0" smtClean="0"/>
              <a:t>五、严格党内生活是加强党性修养的内在需要</a:t>
            </a:r>
          </a:p>
          <a:p>
            <a:pPr>
              <a:buNone/>
            </a:pP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27860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3600" b="1" dirty="0" smtClean="0"/>
              <a:t>            </a:t>
            </a:r>
            <a:r>
              <a:rPr lang="zh-CN" altLang="zh-CN" sz="3600" b="1" dirty="0" smtClean="0"/>
              <a:t>坚持党性原则，是做合格共产党员的一个基本要求，是衡量党员立场和觉悟的准绳，是党员立身、立业、立言、立德的基石。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071546"/>
            <a:ext cx="8858280" cy="1143000"/>
          </a:xfrm>
        </p:spPr>
        <p:txBody>
          <a:bodyPr>
            <a:noAutofit/>
          </a:bodyPr>
          <a:lstStyle/>
          <a:p>
            <a:r>
              <a:rPr lang="zh-CN" altLang="zh-CN" sz="3200" b="1" dirty="0" smtClean="0"/>
              <a:t>一、坚定理想信念是加强党性修养的根本问题</a:t>
            </a:r>
            <a:br>
              <a:rPr lang="zh-CN" altLang="zh-CN" sz="3200" b="1" dirty="0" smtClean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142908" y="2214554"/>
            <a:ext cx="9001156" cy="38576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CN" sz="2400" b="1" dirty="0" smtClean="0"/>
              <a:t>     </a:t>
            </a:r>
            <a:r>
              <a:rPr lang="zh-CN" altLang="zh-CN" sz="2400" b="1" dirty="0" smtClean="0"/>
              <a:t>习近平同志指出：</a:t>
            </a:r>
            <a:endParaRPr lang="en-US" altLang="zh-CN" sz="2400" b="1" dirty="0" smtClean="0"/>
          </a:p>
          <a:p>
            <a:pPr>
              <a:buNone/>
            </a:pPr>
            <a:r>
              <a:rPr lang="en-US" altLang="zh-CN" sz="2400" b="1" dirty="0" smtClean="0"/>
              <a:t>              </a:t>
            </a:r>
            <a:r>
              <a:rPr lang="zh-CN" altLang="zh-CN" sz="2400" b="1" dirty="0" smtClean="0"/>
              <a:t>理想信念就是共产党人精神上的“钙”，没有理想信念，理想信念不坚定，精神上就会“缺钙”，就会得“软骨病”</a:t>
            </a:r>
            <a:r>
              <a:rPr lang="zh-CN" altLang="en-US" sz="2400" b="1" dirty="0" smtClean="0"/>
              <a:t>。</a:t>
            </a:r>
            <a:endParaRPr lang="en-US" altLang="zh-CN" sz="2400" b="1" dirty="0" smtClean="0"/>
          </a:p>
          <a:p>
            <a:pPr>
              <a:buNone/>
            </a:pPr>
            <a:endParaRPr lang="en-US" altLang="zh-CN" sz="1100" b="1" dirty="0" smtClean="0"/>
          </a:p>
          <a:p>
            <a:pPr>
              <a:buNone/>
            </a:pPr>
            <a:r>
              <a:rPr lang="en-US" altLang="zh-CN" sz="2400" b="1" dirty="0" smtClean="0"/>
              <a:t>              </a:t>
            </a:r>
            <a:r>
              <a:rPr lang="zh-CN" altLang="zh-CN" sz="2400" b="1" dirty="0" smtClean="0"/>
              <a:t>坚定理想信念，坚守共产党人精神追求，始终是共产党人安身立命的根本</a:t>
            </a:r>
            <a:r>
              <a:rPr lang="zh-CN" altLang="en-US" sz="2400" b="1" dirty="0" smtClean="0"/>
              <a:t>。</a:t>
            </a:r>
            <a:endParaRPr lang="en-US" altLang="zh-CN" sz="2400" b="1" dirty="0" smtClean="0"/>
          </a:p>
          <a:p>
            <a:pPr>
              <a:buNone/>
            </a:pPr>
            <a:endParaRPr lang="en-US" altLang="zh-CN" sz="1200" b="1" dirty="0" smtClean="0"/>
          </a:p>
          <a:p>
            <a:pPr>
              <a:buNone/>
            </a:pPr>
            <a:r>
              <a:rPr lang="en-US" altLang="zh-CN" sz="2400" b="1" dirty="0" smtClean="0"/>
              <a:t>              </a:t>
            </a:r>
            <a:r>
              <a:rPr lang="zh-CN" altLang="zh-CN" sz="2400" b="1" dirty="0" smtClean="0"/>
              <a:t>对马克思主义的信仰，对社会主义和共产主义的信念，是共产党人的政治灵魂，是共产党人经受住任何考验的精神支柱。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071546"/>
            <a:ext cx="8858280" cy="1143000"/>
          </a:xfrm>
        </p:spPr>
        <p:txBody>
          <a:bodyPr>
            <a:noAutofit/>
          </a:bodyPr>
          <a:lstStyle/>
          <a:p>
            <a:r>
              <a:rPr lang="zh-CN" altLang="zh-CN" sz="3200" b="1" dirty="0" smtClean="0"/>
              <a:t>一、坚定理想信念是加强党性修养的根本问题</a:t>
            </a:r>
            <a:br>
              <a:rPr lang="zh-CN" altLang="zh-CN" sz="3200" b="1" dirty="0" smtClean="0"/>
            </a:br>
            <a:endParaRPr lang="zh-CN" altLang="en-US" sz="3200" b="1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zh-CN" altLang="zh-CN" b="1" dirty="0" smtClean="0"/>
              <a:t>一是坚定正确的政治方向，增强政治定力</a:t>
            </a:r>
            <a:endParaRPr lang="zh-CN" altLang="zh-CN" dirty="0" smtClean="0"/>
          </a:p>
          <a:p>
            <a:pPr>
              <a:buNone/>
            </a:pPr>
            <a:r>
              <a:rPr lang="zh-CN" altLang="zh-CN" b="1" dirty="0" smtClean="0"/>
              <a:t>二是严明政治纪律</a:t>
            </a:r>
            <a:r>
              <a:rPr lang="zh-CN" altLang="zh-CN" dirty="0" smtClean="0"/>
              <a:t>，</a:t>
            </a:r>
            <a:r>
              <a:rPr lang="zh-CN" altLang="zh-CN" b="1" dirty="0" smtClean="0"/>
              <a:t>坚持党的领导</a:t>
            </a:r>
            <a:endParaRPr lang="zh-CN" altLang="zh-CN" dirty="0" smtClean="0"/>
          </a:p>
          <a:p>
            <a:pPr>
              <a:buNone/>
            </a:pPr>
            <a:r>
              <a:rPr lang="zh-CN" altLang="zh-CN" b="1" dirty="0" smtClean="0"/>
              <a:t>三是加强政治修养的实践锻炼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000108"/>
            <a:ext cx="8858280" cy="1143000"/>
          </a:xfrm>
        </p:spPr>
        <p:txBody>
          <a:bodyPr>
            <a:noAutofit/>
          </a:bodyPr>
          <a:lstStyle/>
          <a:p>
            <a:r>
              <a:rPr lang="zh-CN" altLang="zh-CN" sz="3200" b="1" dirty="0" smtClean="0"/>
              <a:t>二、科学理论武装是加强党性修养的首要任务</a:t>
            </a: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2071678"/>
            <a:ext cx="8229600" cy="3857652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en-US" altLang="zh-CN" sz="2400" b="1" dirty="0" smtClean="0"/>
              <a:t>     </a:t>
            </a:r>
            <a:r>
              <a:rPr lang="zh-CN" altLang="zh-CN" sz="2400" b="1" dirty="0" smtClean="0"/>
              <a:t>习近平同志指出：</a:t>
            </a:r>
            <a:r>
              <a:rPr lang="en-US" altLang="zh-CN" sz="2400" b="1" dirty="0" smtClean="0"/>
              <a:t/>
            </a:r>
            <a:br>
              <a:rPr lang="en-US" altLang="zh-CN" sz="2400" b="1" dirty="0" smtClean="0"/>
            </a:br>
            <a:r>
              <a:rPr lang="en-US" altLang="zh-CN" sz="2400" b="1" dirty="0" smtClean="0"/>
              <a:t>         </a:t>
            </a:r>
            <a:r>
              <a:rPr lang="zh-CN" altLang="zh-CN" sz="2400" b="1" dirty="0" smtClean="0"/>
              <a:t>要炼就“金刚不坏之身”，必须用科学理论武装头脑，不断培植我们的精神家园；在改革发展的关键时期，坚持用科学理论武装广大党员干部的头脑，关键是把党的理论创新成果学习好、领会好、贯彻落实好，用发展着的马克思主义指导实践。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000108"/>
            <a:ext cx="8858280" cy="1143000"/>
          </a:xfrm>
        </p:spPr>
        <p:txBody>
          <a:bodyPr>
            <a:noAutofit/>
          </a:bodyPr>
          <a:lstStyle/>
          <a:p>
            <a:r>
              <a:rPr lang="zh-CN" altLang="zh-CN" sz="3200" b="1" dirty="0" smtClean="0"/>
              <a:t>二、科学理论武装是加强党性修养的首要任务</a:t>
            </a: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2071678"/>
            <a:ext cx="8229600" cy="3857652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en-US" altLang="zh-CN" sz="2400" b="1" dirty="0" smtClean="0"/>
              <a:t>     </a:t>
            </a:r>
            <a:r>
              <a:rPr lang="zh-CN" altLang="zh-CN" sz="2400" b="1" dirty="0" smtClean="0"/>
              <a:t>习近平同志指出：</a:t>
            </a:r>
            <a:r>
              <a:rPr lang="en-US" altLang="zh-CN" sz="2400" b="1" dirty="0" smtClean="0"/>
              <a:t/>
            </a:r>
            <a:br>
              <a:rPr lang="en-US" altLang="zh-CN" sz="2400" b="1" dirty="0" smtClean="0"/>
            </a:br>
            <a:r>
              <a:rPr lang="en-US" altLang="zh-CN" sz="2400" b="1" dirty="0" smtClean="0"/>
              <a:t>         </a:t>
            </a:r>
            <a:r>
              <a:rPr lang="zh-CN" altLang="zh-CN" sz="2400" b="1" dirty="0" smtClean="0"/>
              <a:t>要炼就“金刚不坏之身”，必须用科学理论武装头脑，不断培植我们的精神家园；在改革发展的关键时期，坚持用科学理论武装广大党员干部的头脑，关键是把党的理论创新成果学习好、领会好、贯彻落实好，用发展着的马克思主义指导实践。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000108"/>
            <a:ext cx="8858280" cy="1143000"/>
          </a:xfrm>
        </p:spPr>
        <p:txBody>
          <a:bodyPr>
            <a:noAutofit/>
          </a:bodyPr>
          <a:lstStyle/>
          <a:p>
            <a:r>
              <a:rPr lang="zh-CN" altLang="zh-CN" sz="3200" b="1" dirty="0" smtClean="0"/>
              <a:t>二、科学理论武装是加强党性修养的首要任务</a:t>
            </a:r>
            <a:endParaRPr lang="zh-CN" altLang="en-US" sz="3200" b="1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57158" y="2285992"/>
            <a:ext cx="8229600" cy="3143272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altLang="zh-CN" b="1" dirty="0" smtClean="0"/>
              <a:t>1</a:t>
            </a:r>
            <a:r>
              <a:rPr lang="zh-CN" altLang="en-US" b="1" dirty="0" smtClean="0"/>
              <a:t>、</a:t>
            </a:r>
            <a:r>
              <a:rPr lang="zh-CN" altLang="zh-CN" b="1" dirty="0" smtClean="0"/>
              <a:t>在真学真懂上下功夫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b="1" dirty="0" smtClean="0"/>
              <a:t>2</a:t>
            </a:r>
            <a:r>
              <a:rPr lang="zh-CN" altLang="en-US" b="1" dirty="0" smtClean="0"/>
              <a:t>、</a:t>
            </a:r>
            <a:r>
              <a:rPr lang="zh-CN" altLang="zh-CN" b="1" dirty="0" smtClean="0"/>
              <a:t>在真信真用上下功夫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b="1" dirty="0" smtClean="0"/>
              <a:t>3</a:t>
            </a:r>
            <a:r>
              <a:rPr lang="zh-CN" altLang="en-US" b="1" dirty="0" smtClean="0"/>
              <a:t>、</a:t>
            </a:r>
            <a:r>
              <a:rPr lang="zh-CN" altLang="zh-CN" b="1" dirty="0" smtClean="0"/>
              <a:t>在真抓真改上下功夫</a:t>
            </a:r>
          </a:p>
          <a:p>
            <a:pPr>
              <a:lnSpc>
                <a:spcPct val="150000"/>
              </a:lnSpc>
            </a:pP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071546"/>
            <a:ext cx="8858280" cy="1143000"/>
          </a:xfrm>
        </p:spPr>
        <p:txBody>
          <a:bodyPr>
            <a:noAutofit/>
          </a:bodyPr>
          <a:lstStyle/>
          <a:p>
            <a:r>
              <a:rPr lang="zh-CN" altLang="zh-CN" sz="3200" b="1" dirty="0" smtClean="0"/>
              <a:t>三、践行党的宗旨是加强党性修养的核心内容</a:t>
            </a:r>
            <a:endParaRPr lang="zh-CN" altLang="zh-CN" sz="1600" b="1" dirty="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2285992"/>
            <a:ext cx="8929718" cy="385765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2800" dirty="0" smtClean="0"/>
              <a:t>   </a:t>
            </a:r>
            <a:r>
              <a:rPr lang="zh-CN" altLang="zh-CN" sz="2800" dirty="0" smtClean="0"/>
              <a:t>习近平同志指出：</a:t>
            </a:r>
            <a:endParaRPr lang="en-US" altLang="zh-CN" sz="2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/>
              <a:t>            </a:t>
            </a:r>
            <a:r>
              <a:rPr lang="zh-CN" altLang="zh-CN" sz="2800" dirty="0" smtClean="0"/>
              <a:t>坚持群众路线，就要坚持全心全意为人民服务的根本宗旨；在任何时候任何情况下，与人民同呼吸共命运的立场不能变，全心全意为人民服务的宗旨不能忘，群众是真正英雄的历史唯物主义观点不能丢。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中心组学习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中心组学习4</Template>
  <TotalTime>15</TotalTime>
  <Words>767</Words>
  <Application>Microsoft Office PowerPoint</Application>
  <PresentationFormat>全屏显示(4:3)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中心组学习4</vt:lpstr>
      <vt:lpstr>牢牢把握加强党性修养的时代要求</vt:lpstr>
      <vt:lpstr>主要内容</vt:lpstr>
      <vt:lpstr>PowerPoint 演示文稿</vt:lpstr>
      <vt:lpstr>一、坚定理想信念是加强党性修养的根本问题 </vt:lpstr>
      <vt:lpstr>一、坚定理想信念是加强党性修养的根本问题 </vt:lpstr>
      <vt:lpstr>二、科学理论武装是加强党性修养的首要任务</vt:lpstr>
      <vt:lpstr>二、科学理论武装是加强党性修养的首要任务</vt:lpstr>
      <vt:lpstr>二、科学理论武装是加强党性修养的首要任务</vt:lpstr>
      <vt:lpstr>三、践行党的宗旨是加强党性修养的核心内容</vt:lpstr>
      <vt:lpstr>PowerPoint 演示文稿</vt:lpstr>
      <vt:lpstr>四、转变工作作风是加强党性修养的基本要求</vt:lpstr>
      <vt:lpstr>四、转变工作作风是加强党性修养的基本要求</vt:lpstr>
      <vt:lpstr>五、严格党内生活是加强党性修养的内在需要 </vt:lpstr>
      <vt:lpstr>五、严格党内生活是加强党性修养的内在需要 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牢牢把握加强党性修养的时代要求</dc:title>
  <dc:creator>ZGC</dc:creator>
  <cp:lastModifiedBy>ZGC</cp:lastModifiedBy>
  <cp:revision>4</cp:revision>
  <dcterms:created xsi:type="dcterms:W3CDTF">2014-12-15T00:34:15Z</dcterms:created>
  <dcterms:modified xsi:type="dcterms:W3CDTF">2014-12-15T00:49:45Z</dcterms:modified>
</cp:coreProperties>
</file>